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sldIdLst>
    <p:sldId id="256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0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знают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</c:v>
                </c:pt>
                <c:pt idx="1">
                  <c:v>25</c:v>
                </c:pt>
                <c:pt idx="2">
                  <c:v>57</c:v>
                </c:pt>
                <c:pt idx="3">
                  <c:v>14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знают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64</c:v>
                </c:pt>
                <c:pt idx="1">
                  <c:v>75</c:v>
                </c:pt>
                <c:pt idx="2">
                  <c:v>43</c:v>
                </c:pt>
                <c:pt idx="3">
                  <c:v>86</c:v>
                </c:pt>
                <c:pt idx="4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833984"/>
        <c:axId val="41835520"/>
        <c:axId val="0"/>
      </c:bar3DChart>
      <c:catAx>
        <c:axId val="4183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835520"/>
        <c:crosses val="autoZero"/>
        <c:auto val="1"/>
        <c:lblAlgn val="ctr"/>
        <c:lblOffset val="100"/>
        <c:noMultiLvlLbl val="0"/>
      </c:catAx>
      <c:valAx>
        <c:axId val="41835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1833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знают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14</c:v>
                </c:pt>
                <c:pt idx="1">
                  <c:v>4</c:v>
                </c:pt>
                <c:pt idx="2">
                  <c:v>21</c:v>
                </c:pt>
                <c:pt idx="3">
                  <c:v>11</c:v>
                </c:pt>
                <c:pt idx="4">
                  <c:v>29</c:v>
                </c:pt>
                <c:pt idx="5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знают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86</c:v>
                </c:pt>
                <c:pt idx="1">
                  <c:v>96</c:v>
                </c:pt>
                <c:pt idx="2">
                  <c:v>79</c:v>
                </c:pt>
                <c:pt idx="3">
                  <c:v>89</c:v>
                </c:pt>
                <c:pt idx="4">
                  <c:v>46</c:v>
                </c:pt>
                <c:pt idx="5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2688512"/>
        <c:axId val="42690048"/>
        <c:axId val="0"/>
      </c:bar3DChart>
      <c:catAx>
        <c:axId val="4268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690048"/>
        <c:crosses val="autoZero"/>
        <c:auto val="1"/>
        <c:lblAlgn val="ctr"/>
        <c:lblOffset val="100"/>
        <c:noMultiLvlLbl val="0"/>
      </c:catAx>
      <c:valAx>
        <c:axId val="426900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2688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74A46E3-768E-4F35-ADD1-6DBC408A526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689535"/>
            <a:ext cx="6654316" cy="3456384"/>
          </a:xfrm>
        </p:spPr>
        <p:txBody>
          <a:bodyPr/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чаепития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/>
              <a:t>в </a:t>
            </a:r>
            <a:r>
              <a:rPr lang="ru-RU" sz="4400" b="1" dirty="0"/>
              <a:t>Англии и </a:t>
            </a:r>
            <a:r>
              <a:rPr lang="ru-RU" sz="4400" b="1" dirty="0" smtClean="0"/>
              <a:t>   в     России</a:t>
            </a:r>
            <a:r>
              <a:rPr lang="ru-RU" sz="4400" b="1" dirty="0"/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92" y="3789040"/>
            <a:ext cx="4286850" cy="223224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b="1" dirty="0" smtClean="0"/>
              <a:t>ученица </a:t>
            </a:r>
            <a:r>
              <a:rPr lang="ru-RU" dirty="0"/>
              <a:t>5</a:t>
            </a:r>
            <a:r>
              <a:rPr lang="ru-RU" b="1" dirty="0" smtClean="0"/>
              <a:t> А класса</a:t>
            </a:r>
          </a:p>
          <a:p>
            <a:pPr algn="r"/>
            <a:r>
              <a:rPr lang="ru-RU" b="1" dirty="0" smtClean="0"/>
              <a:t> МБОУ «Школа № 6»</a:t>
            </a:r>
          </a:p>
          <a:p>
            <a:pPr algn="r"/>
            <a:r>
              <a:rPr lang="ru-RU" b="1" dirty="0" smtClean="0"/>
              <a:t> </a:t>
            </a:r>
            <a:r>
              <a:rPr lang="ru-RU" b="1" dirty="0" err="1" smtClean="0"/>
              <a:t>Мясникова</a:t>
            </a:r>
            <a:r>
              <a:rPr lang="ru-RU" b="1" dirty="0" smtClean="0"/>
              <a:t> Арина.</a:t>
            </a:r>
          </a:p>
          <a:p>
            <a:pPr algn="r"/>
            <a:endParaRPr lang="ru-RU" sz="1600" b="1" dirty="0" smtClean="0"/>
          </a:p>
          <a:p>
            <a:pPr algn="r"/>
            <a:r>
              <a:rPr lang="ru-RU" sz="1600" b="1" dirty="0" smtClean="0"/>
              <a:t>Научный руководитель:</a:t>
            </a:r>
          </a:p>
          <a:p>
            <a:pPr algn="r"/>
            <a:r>
              <a:rPr lang="ru-RU" sz="1600" b="1" dirty="0" err="1" smtClean="0"/>
              <a:t>Палеес</a:t>
            </a:r>
            <a:r>
              <a:rPr lang="ru-RU" sz="1600" b="1" dirty="0" smtClean="0"/>
              <a:t>  С.И.,</a:t>
            </a:r>
          </a:p>
          <a:p>
            <a:pPr algn="r"/>
            <a:r>
              <a:rPr lang="ru-RU" sz="1600" b="1" dirty="0" smtClean="0"/>
              <a:t> </a:t>
            </a:r>
            <a:r>
              <a:rPr lang="ru-RU" sz="1600" dirty="0"/>
              <a:t>Учитель английского </a:t>
            </a:r>
            <a:r>
              <a:rPr lang="ru-RU" sz="1600" dirty="0" smtClean="0"/>
              <a:t>языка</a:t>
            </a:r>
            <a:endParaRPr lang="ru-RU" sz="1600" b="1" dirty="0"/>
          </a:p>
        </p:txBody>
      </p:sp>
      <p:pic>
        <p:nvPicPr>
          <p:cNvPr id="2050" name="Picture 2" descr="http://miraman.ru/uploads/public/000/000/026/x1280x1024_988.jpg.pagespeed.ic.DoRSUtxX7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32656"/>
            <a:ext cx="2765884" cy="179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67744" y="692696"/>
            <a:ext cx="3560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Исследовательская работа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/>
              <a:t>в современном мире, где образование играет важную роль, дополнительные знания в области культуры страны изучаемого языка помогут лучше понять эту страну;</a:t>
            </a:r>
          </a:p>
          <a:p>
            <a:pPr lvl="0"/>
            <a:r>
              <a:rPr lang="ru-RU" dirty="0"/>
              <a:t>изучение традиций воспитывает в человеке любознательность к истории собственной стран;</a:t>
            </a:r>
          </a:p>
          <a:p>
            <a:pPr lvl="0"/>
            <a:r>
              <a:rPr lang="ru-RU" dirty="0"/>
              <a:t>сравнение традиций двух стран способствует пониманию культуры этих стран. Понимание нравов обеих стран влечет за собой улучшение международных отношений.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696647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974" y="0"/>
            <a:ext cx="7457256" cy="1156990"/>
          </a:xfrm>
        </p:spPr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45894" y="1268760"/>
            <a:ext cx="7467600" cy="154076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сравнить английские  чайные  традиции в Англии и в России.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213285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23528" y="3275856"/>
            <a:ext cx="8208912" cy="33214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dirty="0"/>
              <a:t>найти и изучить материал об английских и русских чайных традициях;</a:t>
            </a:r>
          </a:p>
          <a:p>
            <a:pPr lvl="0"/>
            <a:r>
              <a:rPr lang="ru-RU" dirty="0"/>
              <a:t>описать характерные черты чайных традиций в Англии и России;</a:t>
            </a:r>
          </a:p>
          <a:p>
            <a:pPr lvl="0"/>
            <a:r>
              <a:rPr lang="ru-RU" dirty="0"/>
              <a:t>выявить особенности чайных традиций в Англии и России;</a:t>
            </a:r>
          </a:p>
          <a:p>
            <a:pPr lvl="0"/>
            <a:r>
              <a:rPr lang="ru-RU" dirty="0"/>
              <a:t>сделать выводы в соответствии с проведенным анализом;</a:t>
            </a:r>
          </a:p>
          <a:p>
            <a:pPr lvl="0"/>
            <a:r>
              <a:rPr lang="ru-RU" dirty="0"/>
              <a:t>результаты исследований представить в виде исследовательской работы.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434937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Сходства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Составляющие </a:t>
            </a:r>
            <a:r>
              <a:rPr lang="ru-RU" dirty="0"/>
              <a:t>чайной церемонии:</a:t>
            </a:r>
          </a:p>
          <a:p>
            <a:pPr lvl="0"/>
            <a:r>
              <a:rPr lang="ru-RU" dirty="0"/>
              <a:t>Выпечка: печенье, пирожки и пирожное.</a:t>
            </a:r>
          </a:p>
          <a:p>
            <a:pPr lvl="0"/>
            <a:r>
              <a:rPr lang="ru-RU" dirty="0"/>
              <a:t>Сладости: конфеты, сахар.</a:t>
            </a:r>
          </a:p>
          <a:p>
            <a:pPr lvl="0"/>
            <a:r>
              <a:rPr lang="ru-RU" dirty="0"/>
              <a:t>Для лучшего заваривания чая и медленного остывания в Англии используется чехольчик-</a:t>
            </a:r>
            <a:r>
              <a:rPr lang="ru-RU" dirty="0" err="1"/>
              <a:t>tea</a:t>
            </a:r>
            <a:r>
              <a:rPr lang="ru-RU" dirty="0"/>
              <a:t>-</a:t>
            </a:r>
            <a:r>
              <a:rPr lang="ru-RU" dirty="0" err="1"/>
              <a:t>cosy,родственник</a:t>
            </a:r>
            <a:r>
              <a:rPr lang="ru-RU" dirty="0"/>
              <a:t> русской «чайной бабы» -« грелки» из плотного 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398795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Англичане и русские по-разному понимают значение </a:t>
            </a:r>
            <a:r>
              <a:rPr lang="ru-RU" dirty="0" smtClean="0"/>
              <a:t>чаепития.</a:t>
            </a:r>
          </a:p>
          <a:p>
            <a:pPr lvl="0"/>
            <a:r>
              <a:rPr lang="ru-RU" dirty="0"/>
              <a:t>По-разному проходит в России и Англии само чаепитие. </a:t>
            </a:r>
            <a:endParaRPr lang="ru-RU" dirty="0" smtClean="0"/>
          </a:p>
          <a:p>
            <a:pPr lvl="0"/>
            <a:r>
              <a:rPr lang="ru-RU" dirty="0"/>
              <a:t>Существуют различия в сортах чая, подаваемых к русскому и английскому чайному столу. </a:t>
            </a:r>
            <a:endParaRPr lang="ru-RU" dirty="0" smtClean="0"/>
          </a:p>
          <a:p>
            <a:pPr lvl="0"/>
            <a:r>
              <a:rPr lang="ru-RU" dirty="0"/>
              <a:t>Традиционный чай также различен. </a:t>
            </a:r>
            <a:endParaRPr lang="ru-RU" dirty="0" smtClean="0"/>
          </a:p>
          <a:p>
            <a:pPr lvl="0"/>
            <a:r>
              <a:rPr lang="ru-RU" dirty="0"/>
              <a:t>Имеет свои неповторимые особенности и угощение, подаваемое к чаю в Англии и России. </a:t>
            </a:r>
            <a:endParaRPr lang="ru-RU" dirty="0" smtClean="0"/>
          </a:p>
          <a:p>
            <a:pPr lvl="0"/>
            <a:r>
              <a:rPr lang="ru-RU" dirty="0"/>
              <a:t>Особенностью русского чаепития является так называемая «</a:t>
            </a:r>
            <a:r>
              <a:rPr lang="ru-RU" dirty="0" err="1"/>
              <a:t>двухчайниковая</a:t>
            </a:r>
            <a:r>
              <a:rPr lang="ru-RU" dirty="0"/>
              <a:t>» заварка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571285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266490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746087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Дегустация чая в английских традициях и русских традициях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684735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50004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Анкетирование.</a:t>
            </a:r>
            <a:endParaRPr lang="ru-RU" sz="2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4352956" cy="600079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1600" b="1" dirty="0"/>
              <a:t>Когда чай впервые попал в Россию?</a:t>
            </a:r>
          </a:p>
          <a:p>
            <a:pPr>
              <a:buFont typeface="+mj-lt"/>
              <a:buAutoNum type="arabicPeriod"/>
            </a:pPr>
            <a:r>
              <a:rPr lang="ru-RU" sz="1600" b="1" dirty="0" smtClean="0"/>
              <a:t>Когда </a:t>
            </a:r>
            <a:r>
              <a:rPr lang="ru-RU" sz="1600" b="1" dirty="0"/>
              <a:t>чай впервые попал в </a:t>
            </a:r>
            <a:r>
              <a:rPr lang="ru-RU" sz="1600" b="1" dirty="0" smtClean="0"/>
              <a:t>Англию?</a:t>
            </a:r>
          </a:p>
          <a:p>
            <a:pPr>
              <a:buFont typeface="+mj-lt"/>
              <a:buAutoNum type="arabicPeriod"/>
            </a:pPr>
            <a:r>
              <a:rPr lang="ru-RU" sz="1600" b="1" dirty="0" smtClean="0"/>
              <a:t>Что </a:t>
            </a:r>
            <a:r>
              <a:rPr lang="ru-RU" sz="1600" b="1" dirty="0"/>
              <a:t>является важным в русском чаепитии</a:t>
            </a:r>
            <a:r>
              <a:rPr lang="ru-RU" sz="1600" b="1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b="1" dirty="0" smtClean="0"/>
              <a:t>Что </a:t>
            </a:r>
            <a:r>
              <a:rPr lang="ru-RU" sz="1600" b="1" dirty="0"/>
              <a:t>является важным в английском чаепитии</a:t>
            </a:r>
            <a:r>
              <a:rPr lang="ru-RU" sz="1600" b="1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ru-RU" sz="1600" b="1" dirty="0" smtClean="0"/>
              <a:t>Какой </a:t>
            </a:r>
            <a:r>
              <a:rPr lang="ru-RU" sz="1600" b="1" dirty="0"/>
              <a:t>чай называют «чаем </a:t>
            </a:r>
            <a:r>
              <a:rPr lang="ru-RU" sz="1600" b="1" dirty="0" smtClean="0"/>
              <a:t>по-русски?» </a:t>
            </a:r>
            <a:endParaRPr lang="en-US" sz="1600" b="1" dirty="0" smtClean="0"/>
          </a:p>
          <a:p>
            <a:pPr>
              <a:buFont typeface="+mj-lt"/>
              <a:buAutoNum type="arabicPeriod"/>
            </a:pPr>
            <a:r>
              <a:rPr lang="ru-RU" sz="1600" b="1" dirty="0"/>
              <a:t>Какой чай называют «чаем по-английски»?</a:t>
            </a:r>
          </a:p>
          <a:p>
            <a:pPr>
              <a:buFont typeface="+mj-lt"/>
              <a:buAutoNum type="arabicPeriod"/>
            </a:pPr>
            <a:endParaRPr lang="ru-RU" sz="1600" b="1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648200" y="260648"/>
            <a:ext cx="4281518" cy="6311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/>
              <a:t>7.Какой </a:t>
            </a:r>
            <a:r>
              <a:rPr lang="ru-RU" sz="1600" b="1" dirty="0"/>
              <a:t>чай традиционно подают к столу в России</a:t>
            </a:r>
            <a:r>
              <a:rPr lang="ru-RU" sz="1600" b="1" dirty="0" smtClean="0"/>
              <a:t>?</a:t>
            </a:r>
          </a:p>
          <a:p>
            <a:pPr marL="0" indent="0">
              <a:buNone/>
            </a:pPr>
            <a:r>
              <a:rPr lang="ru-RU" sz="1600" b="1" dirty="0" smtClean="0"/>
              <a:t>8.Какой </a:t>
            </a:r>
            <a:r>
              <a:rPr lang="ru-RU" sz="1600" b="1" dirty="0"/>
              <a:t>чай традиционно подают к столу в Англии</a:t>
            </a:r>
            <a:r>
              <a:rPr lang="ru-RU" sz="1600" b="1" dirty="0" smtClean="0"/>
              <a:t>?</a:t>
            </a:r>
          </a:p>
          <a:p>
            <a:pPr marL="0" indent="0">
              <a:buNone/>
            </a:pPr>
            <a:r>
              <a:rPr lang="ru-RU" sz="1600" b="1" dirty="0" smtClean="0"/>
              <a:t>9.В </a:t>
            </a:r>
            <a:r>
              <a:rPr lang="ru-RU" sz="1600" b="1" dirty="0"/>
              <a:t>какой стране пьют чай из стаканов в подстаканнике</a:t>
            </a:r>
            <a:r>
              <a:rPr lang="ru-RU" sz="1600" b="1" dirty="0" smtClean="0"/>
              <a:t>?</a:t>
            </a:r>
          </a:p>
          <a:p>
            <a:pPr marL="0" indent="0">
              <a:buNone/>
            </a:pPr>
            <a:r>
              <a:rPr lang="ru-RU" sz="1600" b="1" dirty="0" smtClean="0"/>
              <a:t>10.В </a:t>
            </a:r>
            <a:r>
              <a:rPr lang="ru-RU" sz="1600" b="1" dirty="0"/>
              <a:t>какое время проходит </a:t>
            </a:r>
            <a:r>
              <a:rPr lang="ru-RU" sz="1600" b="1" dirty="0" smtClean="0"/>
              <a:t>традиционное </a:t>
            </a:r>
            <a:r>
              <a:rPr lang="ru-RU" sz="1600" b="1" dirty="0"/>
              <a:t>английское чаепитие? </a:t>
            </a: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/>
              <a:t>11.Сколько </a:t>
            </a:r>
            <a:r>
              <a:rPr lang="ru-RU" sz="1600" b="1" dirty="0"/>
              <a:t>чашек чая ежедневно выпивают англичане?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74320909"/>
              </p:ext>
            </p:extLst>
          </p:nvPr>
        </p:nvGraphicFramePr>
        <p:xfrm>
          <a:off x="4500562" y="3857628"/>
          <a:ext cx="4524364" cy="284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769686352"/>
              </p:ext>
            </p:extLst>
          </p:nvPr>
        </p:nvGraphicFramePr>
        <p:xfrm>
          <a:off x="214282" y="3857628"/>
          <a:ext cx="4429156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E20E8A3-C4C7-4E7F-86EF-5FE6FC56B3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551</TotalTime>
  <Words>339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Традиции чаепития   в Англии и    в     России.</vt:lpstr>
      <vt:lpstr>Актуальность</vt:lpstr>
      <vt:lpstr>Цель</vt:lpstr>
      <vt:lpstr>Сходства</vt:lpstr>
      <vt:lpstr>Различия</vt:lpstr>
      <vt:lpstr>Опрос 1</vt:lpstr>
      <vt:lpstr>Опрос 2</vt:lpstr>
      <vt:lpstr>Дегустация чая в английских традициях и русских традициях</vt:lpstr>
      <vt:lpstr>Анкетирование.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Необычная игрушка – лизун.</dc:title>
  <dc:creator>User</dc:creator>
  <cp:lastModifiedBy>Светлана Игоревна Палеес</cp:lastModifiedBy>
  <cp:revision>49</cp:revision>
  <dcterms:created xsi:type="dcterms:W3CDTF">2018-01-14T13:44:00Z</dcterms:created>
  <dcterms:modified xsi:type="dcterms:W3CDTF">2019-01-16T13:22:39Z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TC103899589990</vt:lpwstr>
  </property>
</Properties>
</file>